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21"/>
  </p:notesMasterIdLst>
  <p:sldIdLst>
    <p:sldId id="351" r:id="rId3"/>
    <p:sldId id="342" r:id="rId4"/>
    <p:sldId id="296" r:id="rId5"/>
    <p:sldId id="346" r:id="rId6"/>
    <p:sldId id="345" r:id="rId7"/>
    <p:sldId id="348" r:id="rId8"/>
    <p:sldId id="349" r:id="rId9"/>
    <p:sldId id="353" r:id="rId10"/>
    <p:sldId id="354" r:id="rId11"/>
    <p:sldId id="355" r:id="rId12"/>
    <p:sldId id="356" r:id="rId13"/>
    <p:sldId id="357" r:id="rId14"/>
    <p:sldId id="358" r:id="rId15"/>
    <p:sldId id="359" r:id="rId16"/>
    <p:sldId id="360" r:id="rId17"/>
    <p:sldId id="361" r:id="rId18"/>
    <p:sldId id="362" r:id="rId19"/>
    <p:sldId id="352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1B41E-470D-4163-9B91-5A7EA37E44B8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4757D-9F3F-4707-BFD8-33ADB47369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7988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011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657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7653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00215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30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4241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7170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281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043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5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Fun Clubs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(1a-1d)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050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23407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能力提升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三、根据图片提示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补全或写出对话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5279267"/>
              </p:ext>
            </p:extLst>
          </p:nvPr>
        </p:nvGraphicFramePr>
        <p:xfrm>
          <a:off x="296425" y="1664163"/>
          <a:ext cx="11599150" cy="499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文档" r:id="rId3" imgW="4639660" imgH="1998410" progId="Word.Document.12">
                  <p:embed/>
                </p:oleObj>
              </mc:Choice>
              <mc:Fallback>
                <p:oleObj name="文档" r:id="rId3" imgW="4639660" imgH="199841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6425" y="1664163"/>
                        <a:ext cx="11599150" cy="4996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5296619" y="3655517"/>
            <a:ext cx="291137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play Chinese chess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991801" y="4295951"/>
            <a:ext cx="159300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Yes, I can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991801" y="4968560"/>
            <a:ext cx="534563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You can join the Chinese chess club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185358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680388"/>
              </p:ext>
            </p:extLst>
          </p:nvPr>
        </p:nvGraphicFramePr>
        <p:xfrm>
          <a:off x="296425" y="203446"/>
          <a:ext cx="11599150" cy="74859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文档" r:id="rId3" imgW="4639660" imgH="2994377" progId="Word.Document.12">
                  <p:embed/>
                </p:oleObj>
              </mc:Choice>
              <mc:Fallback>
                <p:oleObj name="文档" r:id="rId3" imgW="4639660" imgH="299437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6425" y="203446"/>
                        <a:ext cx="11599150" cy="74859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4443864" y="203446"/>
            <a:ext cx="366318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 you play ping-pong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443864" y="876055"/>
            <a:ext cx="159300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Yes, I can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402768" y="1517842"/>
            <a:ext cx="480221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You can join the ping-pong club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443864" y="2187727"/>
            <a:ext cx="351089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 you play the piano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443864" y="2860336"/>
            <a:ext cx="159300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Yes, I can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402768" y="3502123"/>
            <a:ext cx="418185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You can join the music club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443864" y="4427609"/>
            <a:ext cx="219803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 you draw</a:t>
            </a:r>
            <a:endParaRPr lang="zh-CN" altLang="en-US" sz="28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443864" y="5059122"/>
            <a:ext cx="159300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Yes, I can</a:t>
            </a:r>
            <a:endParaRPr lang="zh-CN" altLang="en-US" sz="28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402768" y="5700909"/>
            <a:ext cx="370415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You can join the art club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007343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1096"/>
            <a:ext cx="11430000" cy="67539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四、补全对话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A:I want some students for the school concert(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演奏会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音乐会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).What can you do, Bill?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B:No, I can’t sing.But I can play the guitar.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A:Can you play it well?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.I’m good at it.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A:Our concert is on Tuesday afternoon.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B:Yes, I am free that day.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A:Good!We need help with music.Come and join us.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A:Thank you.See you on Tuesday.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906147" y="1144551"/>
            <a:ext cx="207781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 you sing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515729" y="2820599"/>
            <a:ext cx="159300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Yes, I can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375406" y="3341820"/>
            <a:ext cx="465864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Are you free/Do you have time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352053" y="5039817"/>
            <a:ext cx="7040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OK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202108" y="6122724"/>
            <a:ext cx="13308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See you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49609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65864"/>
            <a:ext cx="11430000" cy="11331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思维拓展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五、阅读理解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363516981"/>
              </p:ext>
            </p:extLst>
          </p:nvPr>
        </p:nvGraphicFramePr>
        <p:xfrm>
          <a:off x="381000" y="1370330"/>
          <a:ext cx="11430000" cy="4378262"/>
        </p:xfrm>
        <a:graphic>
          <a:graphicData uri="http://schemas.openxmlformats.org/drawingml/2006/table">
            <a:tbl>
              <a:tblPr firstRow="1" firstCol="1" bandRow="1"/>
              <a:tblGrid>
                <a:gridCol w="5023207"/>
                <a:gridCol w="6406793"/>
              </a:tblGrid>
              <a:tr h="3129751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 you draw pictures?If you’re interested in drawing, please join the art club!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Time:4:00-5:00 on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Wednesday afternoon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 can join:children between eight and sixteen years old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Where: Room 2012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you like music?Can you sing songs?Come and join us!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Time:6:00-8:00 on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Tuesday evening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2:00-4:00 on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Saturday afternoon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 can join:people over twelve years old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Where: Room 1505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769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174742799"/>
              </p:ext>
            </p:extLst>
          </p:nvPr>
        </p:nvGraphicFramePr>
        <p:xfrm>
          <a:off x="381000" y="543211"/>
          <a:ext cx="11430000" cy="5547360"/>
        </p:xfrm>
        <a:graphic>
          <a:graphicData uri="http://schemas.openxmlformats.org/drawingml/2006/table">
            <a:tbl>
              <a:tblPr firstRow="1" firstCol="1" bandRow="1"/>
              <a:tblGrid>
                <a:gridCol w="4961562"/>
                <a:gridCol w="6468438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Swimming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 you good at swimming?Come and make friends with someone who has the same hobby as you!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Time:2:00-5:00 on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Sunday afternoon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 can join:people over ten years old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Where: Room 1020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Come here and learn to make all kinds of things!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Time:6:00-8:00 on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Monday evening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9:00-11:00 on Friday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morning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 can join:people over fifteen years old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Where: Room 1206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083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40367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.If you want to learn to make something, you can choose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A.the art club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B.the music club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C.the swimming club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D.the DIY club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.Harry goes to Room 1020 every Sunday afternoon.He is good at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A.drawing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B.swimming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C.making gifts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D.singing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37505" y="36091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10232048" y="314688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17188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58174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.David is 11 years old.How many clubs can he join?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A.Three.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B.Two.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C.Four.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D.One.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.Which club is open on Sunday afternoon?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A.The music club.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B.The art club.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C.The DIY club.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D.The swimming club.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66943" y="36259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6779931" y="307497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251518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81153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.Which of the following is NOT true?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A.The art club is open twice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 week.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B.Diana, a sixteen-year-old girl, can join the music club.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C.People over ten years old can go to the swimming club on Sunday afternoon.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D.The DIY club is in Room 1206.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96000" y="149274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022836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6283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6477060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作业</a:t>
            </a:r>
            <a:r>
              <a:rPr lang="en-US" altLang="zh-CN" sz="360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进阶演练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794378"/>
            <a:ext cx="693651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一、根据图片提示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写出相应的俱乐部名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称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KE7TRX01.eps" descr="id:2147488008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5386" y="1354398"/>
            <a:ext cx="9293854" cy="5007448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2233070" y="2917560"/>
            <a:ext cx="10406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music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223561" y="2917560"/>
            <a:ext cx="12378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science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8544783" y="2917560"/>
            <a:ext cx="96051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chess</a:t>
            </a:r>
            <a:endParaRPr lang="zh-CN" altLang="en-US" sz="28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2340728" y="5820075"/>
            <a:ext cx="56297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art</a:t>
            </a:r>
            <a:endParaRPr lang="zh-CN" altLang="en-US" sz="28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4808829" y="5773607"/>
            <a:ext cx="166103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ping-pong</a:t>
            </a:r>
            <a:endParaRPr lang="zh-CN" altLang="en-US" sz="28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8754106" y="5835251"/>
            <a:ext cx="108074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drama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4908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根据图片提示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KE7TRX02.ep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3248" y="1257275"/>
            <a:ext cx="2132998" cy="1683650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723280867"/>
              </p:ext>
            </p:extLst>
          </p:nvPr>
        </p:nvGraphicFramePr>
        <p:xfrm>
          <a:off x="1777430" y="1061773"/>
          <a:ext cx="8691937" cy="2071261"/>
        </p:xfrm>
        <a:graphic>
          <a:graphicData uri="http://schemas.openxmlformats.org/drawingml/2006/table">
            <a:tbl>
              <a:tblPr firstRow="1" firstCol="1" bandRow="1"/>
              <a:tblGrid>
                <a:gridCol w="2876763"/>
                <a:gridCol w="5815174"/>
              </a:tblGrid>
              <a:tr h="2071261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I can.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381000" y="3181416"/>
            <a:ext cx="543739" cy="59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KE7TRX03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2220" y="3539166"/>
            <a:ext cx="2596231" cy="1953846"/>
          </a:xfrm>
          <a:prstGeom prst="rect">
            <a:avLst/>
          </a:prstGeom>
        </p:spPr>
      </p:pic>
      <p:graphicFrame>
        <p:nvGraphicFramePr>
          <p:cNvPr id="7" name="表格 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794701532"/>
              </p:ext>
            </p:extLst>
          </p:nvPr>
        </p:nvGraphicFramePr>
        <p:xfrm>
          <a:off x="1829657" y="3358997"/>
          <a:ext cx="8619162" cy="2620563"/>
        </p:xfrm>
        <a:graphic>
          <a:graphicData uri="http://schemas.openxmlformats.org/drawingml/2006/table">
            <a:tbl>
              <a:tblPr firstRow="1" firstCol="1" bandRow="1"/>
              <a:tblGrid>
                <a:gridCol w="3790736"/>
                <a:gridCol w="4828426"/>
              </a:tblGrid>
              <a:tr h="2620563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learn to play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weiqi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Sure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矩形 7"/>
          <p:cNvSpPr>
            <a:spLocks noChangeAspect="1"/>
          </p:cNvSpPr>
          <p:nvPr/>
        </p:nvSpPr>
        <p:spPr>
          <a:xfrm>
            <a:off x="5766033" y="1485410"/>
            <a:ext cx="37096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 you play the guitar?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965881" y="4598480"/>
            <a:ext cx="130997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you can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223361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want to join the ping-pong club.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我想加入乒乓球俱乐部。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及物动词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join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参加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加入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宾语往往为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某人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由人组成的团体、组织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—Would you like to join us in running?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你愿意和我们一起跑步吗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Sure, I’d love to.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我愿意。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52634"/>
            <a:ext cx="126188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61561595"/>
              </p:ext>
            </p:extLst>
          </p:nvPr>
        </p:nvGraphicFramePr>
        <p:xfrm>
          <a:off x="381000" y="1205120"/>
          <a:ext cx="11430000" cy="4378198"/>
        </p:xfrm>
        <a:graphic>
          <a:graphicData uri="http://schemas.openxmlformats.org/drawingml/2006/table">
            <a:tbl>
              <a:tblPr firstRow="1" firstCol="1" bandRow="1"/>
              <a:tblGrid>
                <a:gridCol w="1211494"/>
                <a:gridCol w="3616504"/>
                <a:gridCol w="660200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用法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例句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join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加入某个团体、组织或人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 Li advises me to join the English club.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李老师建议我加入英语俱乐部。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join in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表示临时参与到某个活动中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wants to join in the football game.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他想参加这场足球赛。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 in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里面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表示已经加入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Bob is good at playing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weiqi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and now he is in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school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team.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鲍勃擅长下围棋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他现在加入校队了。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80971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—We’re going to the movie theater tomorrow. Would you like 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—I’d like to. But I have 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sports meet.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A.join;join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    B.join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in;be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   C.be in;join     D.join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in;join in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50750" y="865033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2613917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你想加入什么俱乐部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我现在已经加入了科学俱乐部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但我还想加入美术俱乐部。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—What club do you want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—I’m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science club now, but I’d like </a:t>
            </a:r>
            <a:r>
              <a:rPr lang="en-US" altLang="zh-CN" sz="2800"/>
              <a:t>________ _________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 club too.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56125" y="3758446"/>
            <a:ext cx="26372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  join</a:t>
            </a:r>
            <a:endParaRPr lang="zh-CN" altLang="en-US" sz="2800"/>
          </a:p>
        </p:txBody>
      </p:sp>
      <p:sp>
        <p:nvSpPr>
          <p:cNvPr id="7" name="矩形 6"/>
          <p:cNvSpPr/>
          <p:nvPr/>
        </p:nvSpPr>
        <p:spPr>
          <a:xfrm>
            <a:off x="1892377" y="4333036"/>
            <a:ext cx="5533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 in</a:t>
            </a:r>
            <a:endParaRPr lang="zh-CN" altLang="en-US" sz="2800"/>
          </a:p>
        </p:txBody>
      </p:sp>
      <p:sp>
        <p:nvSpPr>
          <p:cNvPr id="8" name="矩形 7"/>
          <p:cNvSpPr/>
          <p:nvPr/>
        </p:nvSpPr>
        <p:spPr>
          <a:xfrm>
            <a:off x="8365096" y="4312488"/>
            <a:ext cx="2188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 to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join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作业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进阶演练</a:t>
              </a: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37910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基础巩固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.It’s very important for us 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选择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right friends.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.Welcome to our art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俱乐部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).You will have lots of fun here.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.Many young students enjoy joining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戏剧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club after school.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.This will be a school trip(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旅行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with great fun.Come and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加入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us.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983909" y="1970835"/>
            <a:ext cx="118013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choose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849302" y="2543428"/>
            <a:ext cx="80182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club</a:t>
            </a:r>
            <a:endParaRPr lang="zh-CN" altLang="en-US" sz="28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894903" y="3042798"/>
            <a:ext cx="1439818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drama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998125" y="4131859"/>
            <a:ext cx="74251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join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356123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42550"/>
            <a:ext cx="11430000" cy="62540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二、根据中文提示完成句子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我会带感情朗读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我想加入戏剧俱乐部。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can read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want to join the drama club.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我爷爷中国象棋下得好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我从他那里学到了很多。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grandpa is good at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I learn a lot from him.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加入游泳俱乐部怎么样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在那里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你可以学习游泳。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zh-CN" sz="280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swimming club?You can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我加入了音乐俱乐部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我们每周三集合。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music club, and we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Wednesday.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908527" y="1319500"/>
            <a:ext cx="280557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with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feeling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073994" y="2436288"/>
            <a:ext cx="480612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playing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Chinese          chess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41460" y="4085831"/>
            <a:ext cx="556915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about                 joining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368183" y="4695229"/>
            <a:ext cx="321594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to                      swim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368183" y="5797018"/>
            <a:ext cx="689323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am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in                                                   meet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197437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312</TotalTime>
  <Words>807</Words>
  <Application>Microsoft Office PowerPoint</Application>
  <PresentationFormat>宽屏</PresentationFormat>
  <Paragraphs>180</Paragraphs>
  <Slides>18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2" baseType="lpstr">
      <vt:lpstr>NEU-BZ-S92</vt:lpstr>
      <vt:lpstr>方正大雅宋简体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49</cp:revision>
  <dcterms:created xsi:type="dcterms:W3CDTF">2021-07-19T03:09:34Z</dcterms:created>
  <dcterms:modified xsi:type="dcterms:W3CDTF">2025-09-09T06:08:26Z</dcterms:modified>
</cp:coreProperties>
</file>